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1AA896-2B01-45C2-BC2A-0F62A30BEB03}" type="doc">
      <dgm:prSet loTypeId="urn:microsoft.com/office/officeart/2005/8/layout/process2" loCatId="process" qsTypeId="urn:microsoft.com/office/officeart/2005/8/quickstyle/simple1" qsCatId="simple" csTypeId="urn:microsoft.com/office/officeart/2005/8/colors/colorful1" csCatId="colorful" phldr="1"/>
      <dgm:spPr/>
    </dgm:pt>
    <dgm:pt modelId="{CE8E5380-551E-4BB9-8DC1-784394CC2074}">
      <dgm:prSet phldrT="[Text]"/>
      <dgm:spPr/>
      <dgm:t>
        <a:bodyPr/>
        <a:lstStyle/>
        <a:p>
          <a:r>
            <a:rPr lang="sr-Cyrl-CS" dirty="0" smtClean="0"/>
            <a:t>Стандарди као полазна основа за издвајање критеријума у оцењивању</a:t>
          </a:r>
          <a:endParaRPr lang="sr-Latn-CS" dirty="0"/>
        </a:p>
      </dgm:t>
    </dgm:pt>
    <dgm:pt modelId="{694AF43C-8832-46BD-AFB3-AC5891D4C134}" type="parTrans" cxnId="{EED5ADA1-FBDA-4D77-933E-12954BEE5DB2}">
      <dgm:prSet/>
      <dgm:spPr/>
      <dgm:t>
        <a:bodyPr/>
        <a:lstStyle/>
        <a:p>
          <a:endParaRPr lang="sr-Latn-CS"/>
        </a:p>
      </dgm:t>
    </dgm:pt>
    <dgm:pt modelId="{FDF88035-D2BD-43BD-895F-59387A25D50B}" type="sibTrans" cxnId="{EED5ADA1-FBDA-4D77-933E-12954BEE5DB2}">
      <dgm:prSet/>
      <dgm:spPr/>
      <dgm:t>
        <a:bodyPr/>
        <a:lstStyle/>
        <a:p>
          <a:endParaRPr lang="sr-Latn-CS"/>
        </a:p>
      </dgm:t>
    </dgm:pt>
    <dgm:pt modelId="{8B7E6C87-0E95-4A8D-B2F0-1D7F7E96BC84}">
      <dgm:prSet phldrT="[Text]"/>
      <dgm:spPr/>
      <dgm:t>
        <a:bodyPr/>
        <a:lstStyle/>
        <a:p>
          <a:r>
            <a:rPr lang="sr-Cyrl-CS" dirty="0" smtClean="0"/>
            <a:t>Стандарди као пут ка индивидуализацији наставног рада и оцењивања ученика</a:t>
          </a:r>
          <a:endParaRPr lang="sr-Latn-CS" dirty="0"/>
        </a:p>
      </dgm:t>
    </dgm:pt>
    <dgm:pt modelId="{4685E1E4-83A2-4C57-980A-EACA7BD231DA}" type="parTrans" cxnId="{9CFF25D8-3015-4EA9-B58F-914014D220C1}">
      <dgm:prSet/>
      <dgm:spPr/>
      <dgm:t>
        <a:bodyPr/>
        <a:lstStyle/>
        <a:p>
          <a:endParaRPr lang="sr-Latn-CS"/>
        </a:p>
      </dgm:t>
    </dgm:pt>
    <dgm:pt modelId="{1382BE5F-93AD-4817-9B3E-71873B42A1C6}" type="sibTrans" cxnId="{9CFF25D8-3015-4EA9-B58F-914014D220C1}">
      <dgm:prSet/>
      <dgm:spPr/>
      <dgm:t>
        <a:bodyPr/>
        <a:lstStyle/>
        <a:p>
          <a:endParaRPr lang="sr-Latn-CS"/>
        </a:p>
      </dgm:t>
    </dgm:pt>
    <dgm:pt modelId="{3A744B18-CA0B-4333-A500-71E3BBB57223}">
      <dgm:prSet phldrT="[Text]"/>
      <dgm:spPr/>
      <dgm:t>
        <a:bodyPr/>
        <a:lstStyle/>
        <a:p>
          <a:r>
            <a:rPr lang="sr-Cyrl-CS" dirty="0" smtClean="0"/>
            <a:t>Стандарди као основа праћења ученика и разумевање идеје о развојним потребама ученика</a:t>
          </a:r>
          <a:endParaRPr lang="sr-Latn-CS" dirty="0"/>
        </a:p>
      </dgm:t>
    </dgm:pt>
    <dgm:pt modelId="{380C1562-CE02-4556-A582-6EA8B62FDE52}" type="parTrans" cxnId="{0756B366-5194-4C91-8583-FEE6826827C3}">
      <dgm:prSet/>
      <dgm:spPr/>
      <dgm:t>
        <a:bodyPr/>
        <a:lstStyle/>
        <a:p>
          <a:endParaRPr lang="sr-Latn-CS"/>
        </a:p>
      </dgm:t>
    </dgm:pt>
    <dgm:pt modelId="{81B50BAB-7B2E-4CD8-9F89-53EB7687C95F}" type="sibTrans" cxnId="{0756B366-5194-4C91-8583-FEE6826827C3}">
      <dgm:prSet/>
      <dgm:spPr/>
      <dgm:t>
        <a:bodyPr/>
        <a:lstStyle/>
        <a:p>
          <a:endParaRPr lang="sr-Latn-CS"/>
        </a:p>
      </dgm:t>
    </dgm:pt>
    <dgm:pt modelId="{EB487D2F-8B9F-45BA-9C2A-ED904748B890}" type="pres">
      <dgm:prSet presAssocID="{791AA896-2B01-45C2-BC2A-0F62A30BEB03}" presName="linearFlow" presStyleCnt="0">
        <dgm:presLayoutVars>
          <dgm:resizeHandles val="exact"/>
        </dgm:presLayoutVars>
      </dgm:prSet>
      <dgm:spPr/>
    </dgm:pt>
    <dgm:pt modelId="{0C148331-7544-47E5-B340-247973A11386}" type="pres">
      <dgm:prSet presAssocID="{CE8E5380-551E-4BB9-8DC1-784394CC207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2DC4B90F-B330-491C-B643-4742B58EBE1C}" type="pres">
      <dgm:prSet presAssocID="{FDF88035-D2BD-43BD-895F-59387A25D50B}" presName="sibTrans" presStyleLbl="sibTrans2D1" presStyleIdx="0" presStyleCnt="2"/>
      <dgm:spPr/>
      <dgm:t>
        <a:bodyPr/>
        <a:lstStyle/>
        <a:p>
          <a:endParaRPr lang="sr-Latn-CS"/>
        </a:p>
      </dgm:t>
    </dgm:pt>
    <dgm:pt modelId="{72771959-3788-4CC7-BEEC-07925834A037}" type="pres">
      <dgm:prSet presAssocID="{FDF88035-D2BD-43BD-895F-59387A25D50B}" presName="connectorText" presStyleLbl="sibTrans2D1" presStyleIdx="0" presStyleCnt="2"/>
      <dgm:spPr/>
      <dgm:t>
        <a:bodyPr/>
        <a:lstStyle/>
        <a:p>
          <a:endParaRPr lang="sr-Latn-CS"/>
        </a:p>
      </dgm:t>
    </dgm:pt>
    <dgm:pt modelId="{1C7476AB-5DA9-40CC-B345-B65BAB110C6A}" type="pres">
      <dgm:prSet presAssocID="{8B7E6C87-0E95-4A8D-B2F0-1D7F7E96BC8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F2C64D28-4ABC-4E7C-8FEB-F18A6B093AE8}" type="pres">
      <dgm:prSet presAssocID="{1382BE5F-93AD-4817-9B3E-71873B42A1C6}" presName="sibTrans" presStyleLbl="sibTrans2D1" presStyleIdx="1" presStyleCnt="2"/>
      <dgm:spPr/>
      <dgm:t>
        <a:bodyPr/>
        <a:lstStyle/>
        <a:p>
          <a:endParaRPr lang="sr-Latn-CS"/>
        </a:p>
      </dgm:t>
    </dgm:pt>
    <dgm:pt modelId="{FE64A302-05DE-4888-9750-78FA2F0B7ABA}" type="pres">
      <dgm:prSet presAssocID="{1382BE5F-93AD-4817-9B3E-71873B42A1C6}" presName="connectorText" presStyleLbl="sibTrans2D1" presStyleIdx="1" presStyleCnt="2"/>
      <dgm:spPr/>
      <dgm:t>
        <a:bodyPr/>
        <a:lstStyle/>
        <a:p>
          <a:endParaRPr lang="sr-Latn-CS"/>
        </a:p>
      </dgm:t>
    </dgm:pt>
    <dgm:pt modelId="{7B7864B9-8499-4E6F-9D2A-02B5ED02FA82}" type="pres">
      <dgm:prSet presAssocID="{3A744B18-CA0B-4333-A500-71E3BBB5722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9CFF25D8-3015-4EA9-B58F-914014D220C1}" srcId="{791AA896-2B01-45C2-BC2A-0F62A30BEB03}" destId="{8B7E6C87-0E95-4A8D-B2F0-1D7F7E96BC84}" srcOrd="1" destOrd="0" parTransId="{4685E1E4-83A2-4C57-980A-EACA7BD231DA}" sibTransId="{1382BE5F-93AD-4817-9B3E-71873B42A1C6}"/>
    <dgm:cxn modelId="{AC84E3A2-E6A5-44F0-85AD-A79F27D2B97D}" type="presOf" srcId="{791AA896-2B01-45C2-BC2A-0F62A30BEB03}" destId="{EB487D2F-8B9F-45BA-9C2A-ED904748B890}" srcOrd="0" destOrd="0" presId="urn:microsoft.com/office/officeart/2005/8/layout/process2"/>
    <dgm:cxn modelId="{B051E9DB-AF07-44BD-B6E5-21EFD948DFBE}" type="presOf" srcId="{FDF88035-D2BD-43BD-895F-59387A25D50B}" destId="{2DC4B90F-B330-491C-B643-4742B58EBE1C}" srcOrd="0" destOrd="0" presId="urn:microsoft.com/office/officeart/2005/8/layout/process2"/>
    <dgm:cxn modelId="{2CA621D6-19BE-46D9-BE61-ADA05F3A5737}" type="presOf" srcId="{8B7E6C87-0E95-4A8D-B2F0-1D7F7E96BC84}" destId="{1C7476AB-5DA9-40CC-B345-B65BAB110C6A}" srcOrd="0" destOrd="0" presId="urn:microsoft.com/office/officeart/2005/8/layout/process2"/>
    <dgm:cxn modelId="{EED5ADA1-FBDA-4D77-933E-12954BEE5DB2}" srcId="{791AA896-2B01-45C2-BC2A-0F62A30BEB03}" destId="{CE8E5380-551E-4BB9-8DC1-784394CC2074}" srcOrd="0" destOrd="0" parTransId="{694AF43C-8832-46BD-AFB3-AC5891D4C134}" sibTransId="{FDF88035-D2BD-43BD-895F-59387A25D50B}"/>
    <dgm:cxn modelId="{404992E1-81A8-490D-8B17-C22F836234F4}" type="presOf" srcId="{FDF88035-D2BD-43BD-895F-59387A25D50B}" destId="{72771959-3788-4CC7-BEEC-07925834A037}" srcOrd="1" destOrd="0" presId="urn:microsoft.com/office/officeart/2005/8/layout/process2"/>
    <dgm:cxn modelId="{D736F028-6C65-4AFA-BAF6-269CA02DD898}" type="presOf" srcId="{1382BE5F-93AD-4817-9B3E-71873B42A1C6}" destId="{F2C64D28-4ABC-4E7C-8FEB-F18A6B093AE8}" srcOrd="0" destOrd="0" presId="urn:microsoft.com/office/officeart/2005/8/layout/process2"/>
    <dgm:cxn modelId="{37F343D4-B485-4891-97CD-34358DF11CF5}" type="presOf" srcId="{CE8E5380-551E-4BB9-8DC1-784394CC2074}" destId="{0C148331-7544-47E5-B340-247973A11386}" srcOrd="0" destOrd="0" presId="urn:microsoft.com/office/officeart/2005/8/layout/process2"/>
    <dgm:cxn modelId="{0756B366-5194-4C91-8583-FEE6826827C3}" srcId="{791AA896-2B01-45C2-BC2A-0F62A30BEB03}" destId="{3A744B18-CA0B-4333-A500-71E3BBB57223}" srcOrd="2" destOrd="0" parTransId="{380C1562-CE02-4556-A582-6EA8B62FDE52}" sibTransId="{81B50BAB-7B2E-4CD8-9F89-53EB7687C95F}"/>
    <dgm:cxn modelId="{5496D7D8-4084-454C-9FFC-7D4B87B5C2EC}" type="presOf" srcId="{3A744B18-CA0B-4333-A500-71E3BBB57223}" destId="{7B7864B9-8499-4E6F-9D2A-02B5ED02FA82}" srcOrd="0" destOrd="0" presId="urn:microsoft.com/office/officeart/2005/8/layout/process2"/>
    <dgm:cxn modelId="{6D8E79DA-FDD4-4D90-867B-B4E380AC614D}" type="presOf" srcId="{1382BE5F-93AD-4817-9B3E-71873B42A1C6}" destId="{FE64A302-05DE-4888-9750-78FA2F0B7ABA}" srcOrd="1" destOrd="0" presId="urn:microsoft.com/office/officeart/2005/8/layout/process2"/>
    <dgm:cxn modelId="{F053A380-D697-42C5-A406-D7A8EC194427}" type="presParOf" srcId="{EB487D2F-8B9F-45BA-9C2A-ED904748B890}" destId="{0C148331-7544-47E5-B340-247973A11386}" srcOrd="0" destOrd="0" presId="urn:microsoft.com/office/officeart/2005/8/layout/process2"/>
    <dgm:cxn modelId="{A7EABA7D-CB72-4AEB-A719-EB6E6743F0A9}" type="presParOf" srcId="{EB487D2F-8B9F-45BA-9C2A-ED904748B890}" destId="{2DC4B90F-B330-491C-B643-4742B58EBE1C}" srcOrd="1" destOrd="0" presId="urn:microsoft.com/office/officeart/2005/8/layout/process2"/>
    <dgm:cxn modelId="{8C6F7E90-CAA9-40DC-9CD2-81C8C543AF9A}" type="presParOf" srcId="{2DC4B90F-B330-491C-B643-4742B58EBE1C}" destId="{72771959-3788-4CC7-BEEC-07925834A037}" srcOrd="0" destOrd="0" presId="urn:microsoft.com/office/officeart/2005/8/layout/process2"/>
    <dgm:cxn modelId="{9ED58697-080E-4AB6-9515-A78CC0CE22D2}" type="presParOf" srcId="{EB487D2F-8B9F-45BA-9C2A-ED904748B890}" destId="{1C7476AB-5DA9-40CC-B345-B65BAB110C6A}" srcOrd="2" destOrd="0" presId="urn:microsoft.com/office/officeart/2005/8/layout/process2"/>
    <dgm:cxn modelId="{0162A36E-1B54-49AF-9D7B-1393742706CD}" type="presParOf" srcId="{EB487D2F-8B9F-45BA-9C2A-ED904748B890}" destId="{F2C64D28-4ABC-4E7C-8FEB-F18A6B093AE8}" srcOrd="3" destOrd="0" presId="urn:microsoft.com/office/officeart/2005/8/layout/process2"/>
    <dgm:cxn modelId="{2443527B-2262-436A-91B5-60FF6553340D}" type="presParOf" srcId="{F2C64D28-4ABC-4E7C-8FEB-F18A6B093AE8}" destId="{FE64A302-05DE-4888-9750-78FA2F0B7ABA}" srcOrd="0" destOrd="0" presId="urn:microsoft.com/office/officeart/2005/8/layout/process2"/>
    <dgm:cxn modelId="{63E69215-51DC-4075-96F4-A1C90B033716}" type="presParOf" srcId="{EB487D2F-8B9F-45BA-9C2A-ED904748B890}" destId="{7B7864B9-8499-4E6F-9D2A-02B5ED02FA82}" srcOrd="4" destOrd="0" presId="urn:microsoft.com/office/officeart/2005/8/layout/process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0D87C4-687D-4D42-9F39-80A3C1188E4C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10F2DABF-E596-48EA-9480-351C7EB23E3B}">
      <dgm:prSet phldrT="[Text]"/>
      <dgm:spPr/>
      <dgm:t>
        <a:bodyPr/>
        <a:lstStyle/>
        <a:p>
          <a:pPr algn="l"/>
          <a:r>
            <a:rPr lang="sr-Cyrl-CS" dirty="0" smtClean="0"/>
            <a:t>Разумевање и уважавање развојних потреба ученика као једне од претпоставки оцењивања заснованог на стандардима има два значења:</a:t>
          </a:r>
          <a:endParaRPr lang="sr-Latn-CS" dirty="0"/>
        </a:p>
      </dgm:t>
    </dgm:pt>
    <dgm:pt modelId="{7A5F0E00-7375-4F0A-9C3C-AD49C44CF8C9}" type="parTrans" cxnId="{E5396CA6-C960-4502-837D-F7433CA365C8}">
      <dgm:prSet/>
      <dgm:spPr/>
      <dgm:t>
        <a:bodyPr/>
        <a:lstStyle/>
        <a:p>
          <a:endParaRPr lang="sr-Latn-CS"/>
        </a:p>
      </dgm:t>
    </dgm:pt>
    <dgm:pt modelId="{D3151038-03CC-41FC-832A-C720947DED13}" type="sibTrans" cxnId="{E5396CA6-C960-4502-837D-F7433CA365C8}">
      <dgm:prSet/>
      <dgm:spPr/>
      <dgm:t>
        <a:bodyPr/>
        <a:lstStyle/>
        <a:p>
          <a:endParaRPr lang="sr-Latn-CS"/>
        </a:p>
      </dgm:t>
    </dgm:pt>
    <dgm:pt modelId="{86FDE751-268D-4363-B3E6-8F04C5E68621}">
      <dgm:prSet phldrT="[Text]"/>
      <dgm:spPr/>
      <dgm:t>
        <a:bodyPr/>
        <a:lstStyle/>
        <a:p>
          <a:pPr algn="l"/>
          <a:r>
            <a:rPr lang="sr-Cyrl-CS" dirty="0" smtClean="0"/>
            <a:t>Свим ученицима је потребно обезбедити услове да остваре дефинисане стандарде. Посебно је значајно да се у процесу праћења рада и развоја ученика обрати пажња на проблеме и тешкоће у учењу, идентификује на чему треба да ради и како наставник може да му помогне.</a:t>
          </a:r>
          <a:endParaRPr lang="sr-Latn-CS" dirty="0"/>
        </a:p>
      </dgm:t>
    </dgm:pt>
    <dgm:pt modelId="{5713A56B-08FD-42D6-B3D9-EB8AF277CA67}" type="parTrans" cxnId="{33C178E4-7D16-457E-A7D1-8886EDB47CD0}">
      <dgm:prSet/>
      <dgm:spPr/>
      <dgm:t>
        <a:bodyPr/>
        <a:lstStyle/>
        <a:p>
          <a:endParaRPr lang="sr-Latn-CS"/>
        </a:p>
      </dgm:t>
    </dgm:pt>
    <dgm:pt modelId="{84FDCC58-4343-470C-B6F1-022A69552B3A}" type="sibTrans" cxnId="{33C178E4-7D16-457E-A7D1-8886EDB47CD0}">
      <dgm:prSet/>
      <dgm:spPr/>
      <dgm:t>
        <a:bodyPr/>
        <a:lstStyle/>
        <a:p>
          <a:endParaRPr lang="sr-Latn-CS"/>
        </a:p>
      </dgm:t>
    </dgm:pt>
    <dgm:pt modelId="{C7356A50-8937-4D5C-B0A6-B34E5D74974D}">
      <dgm:prSet phldrT="[Text]"/>
      <dgm:spPr/>
      <dgm:t>
        <a:bodyPr/>
        <a:lstStyle/>
        <a:p>
          <a:pPr algn="l"/>
          <a:r>
            <a:rPr lang="sr-Cyrl-CS" dirty="0" smtClean="0"/>
            <a:t>Стандарди морају бити остварљиви за све ученике, али и довољно изазовни како би ученици били мотивисани да уложе труд и напор у раду и учењу.</a:t>
          </a:r>
          <a:endParaRPr lang="sr-Latn-CS" dirty="0"/>
        </a:p>
      </dgm:t>
    </dgm:pt>
    <dgm:pt modelId="{4991B3DE-D9F2-4546-A62A-A0FEA112268A}" type="parTrans" cxnId="{E3017D39-D407-4899-B097-9A8DF47C6B24}">
      <dgm:prSet/>
      <dgm:spPr/>
      <dgm:t>
        <a:bodyPr/>
        <a:lstStyle/>
        <a:p>
          <a:endParaRPr lang="sr-Latn-CS"/>
        </a:p>
      </dgm:t>
    </dgm:pt>
    <dgm:pt modelId="{A49F76FE-2382-48B0-AA6C-69FA450E5862}" type="sibTrans" cxnId="{E3017D39-D407-4899-B097-9A8DF47C6B24}">
      <dgm:prSet/>
      <dgm:spPr/>
      <dgm:t>
        <a:bodyPr/>
        <a:lstStyle/>
        <a:p>
          <a:endParaRPr lang="sr-Latn-CS"/>
        </a:p>
      </dgm:t>
    </dgm:pt>
    <dgm:pt modelId="{EE0732A1-4DB7-4DC5-B331-D551BC308542}" type="pres">
      <dgm:prSet presAssocID="{520D87C4-687D-4D42-9F39-80A3C1188E4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C5642503-4356-417E-AFE0-5E6539C4203F}" type="pres">
      <dgm:prSet presAssocID="{10F2DABF-E596-48EA-9480-351C7EB23E3B}" presName="roof" presStyleLbl="dkBgShp" presStyleIdx="0" presStyleCnt="2"/>
      <dgm:spPr/>
      <dgm:t>
        <a:bodyPr/>
        <a:lstStyle/>
        <a:p>
          <a:endParaRPr lang="sr-Latn-CS"/>
        </a:p>
      </dgm:t>
    </dgm:pt>
    <dgm:pt modelId="{7FBF1E8F-CFD8-4A48-9272-0FCD8E253496}" type="pres">
      <dgm:prSet presAssocID="{10F2DABF-E596-48EA-9480-351C7EB23E3B}" presName="pillars" presStyleCnt="0"/>
      <dgm:spPr/>
    </dgm:pt>
    <dgm:pt modelId="{F03C5322-E8E9-4A3E-A0A3-4A67CF02FD9C}" type="pres">
      <dgm:prSet presAssocID="{10F2DABF-E596-48EA-9480-351C7EB23E3B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05E87EF1-035A-4F53-9E96-DF43F103EEBB}" type="pres">
      <dgm:prSet presAssocID="{C7356A50-8937-4D5C-B0A6-B34E5D74974D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FB27D083-5B81-4587-949A-68F124A4842D}" type="pres">
      <dgm:prSet presAssocID="{10F2DABF-E596-48EA-9480-351C7EB23E3B}" presName="base" presStyleLbl="dkBgShp" presStyleIdx="1" presStyleCnt="2"/>
      <dgm:spPr/>
    </dgm:pt>
  </dgm:ptLst>
  <dgm:cxnLst>
    <dgm:cxn modelId="{066B13E4-1318-4706-8A21-A318A126626F}" type="presOf" srcId="{86FDE751-268D-4363-B3E6-8F04C5E68621}" destId="{F03C5322-E8E9-4A3E-A0A3-4A67CF02FD9C}" srcOrd="0" destOrd="0" presId="urn:microsoft.com/office/officeart/2005/8/layout/hList3"/>
    <dgm:cxn modelId="{E5396CA6-C960-4502-837D-F7433CA365C8}" srcId="{520D87C4-687D-4D42-9F39-80A3C1188E4C}" destId="{10F2DABF-E596-48EA-9480-351C7EB23E3B}" srcOrd="0" destOrd="0" parTransId="{7A5F0E00-7375-4F0A-9C3C-AD49C44CF8C9}" sibTransId="{D3151038-03CC-41FC-832A-C720947DED13}"/>
    <dgm:cxn modelId="{BE982088-A052-4942-A2A8-7E9EC465D18B}" type="presOf" srcId="{10F2DABF-E596-48EA-9480-351C7EB23E3B}" destId="{C5642503-4356-417E-AFE0-5E6539C4203F}" srcOrd="0" destOrd="0" presId="urn:microsoft.com/office/officeart/2005/8/layout/hList3"/>
    <dgm:cxn modelId="{52B59125-6971-42AF-A1DF-8C8EAE9EFB6A}" type="presOf" srcId="{C7356A50-8937-4D5C-B0A6-B34E5D74974D}" destId="{05E87EF1-035A-4F53-9E96-DF43F103EEBB}" srcOrd="0" destOrd="0" presId="urn:microsoft.com/office/officeart/2005/8/layout/hList3"/>
    <dgm:cxn modelId="{E3017D39-D407-4899-B097-9A8DF47C6B24}" srcId="{10F2DABF-E596-48EA-9480-351C7EB23E3B}" destId="{C7356A50-8937-4D5C-B0A6-B34E5D74974D}" srcOrd="1" destOrd="0" parTransId="{4991B3DE-D9F2-4546-A62A-A0FEA112268A}" sibTransId="{A49F76FE-2382-48B0-AA6C-69FA450E5862}"/>
    <dgm:cxn modelId="{3A1F747B-682C-4F1A-9873-376A047409EE}" type="presOf" srcId="{520D87C4-687D-4D42-9F39-80A3C1188E4C}" destId="{EE0732A1-4DB7-4DC5-B331-D551BC308542}" srcOrd="0" destOrd="0" presId="urn:microsoft.com/office/officeart/2005/8/layout/hList3"/>
    <dgm:cxn modelId="{33C178E4-7D16-457E-A7D1-8886EDB47CD0}" srcId="{10F2DABF-E596-48EA-9480-351C7EB23E3B}" destId="{86FDE751-268D-4363-B3E6-8F04C5E68621}" srcOrd="0" destOrd="0" parTransId="{5713A56B-08FD-42D6-B3D9-EB8AF277CA67}" sibTransId="{84FDCC58-4343-470C-B6F1-022A69552B3A}"/>
    <dgm:cxn modelId="{A94E3976-1852-4BA9-9E8C-DA1728CD90AE}" type="presParOf" srcId="{EE0732A1-4DB7-4DC5-B331-D551BC308542}" destId="{C5642503-4356-417E-AFE0-5E6539C4203F}" srcOrd="0" destOrd="0" presId="urn:microsoft.com/office/officeart/2005/8/layout/hList3"/>
    <dgm:cxn modelId="{7DC6AFD4-F62F-4F79-A341-C9C0DF9FE67B}" type="presParOf" srcId="{EE0732A1-4DB7-4DC5-B331-D551BC308542}" destId="{7FBF1E8F-CFD8-4A48-9272-0FCD8E253496}" srcOrd="1" destOrd="0" presId="urn:microsoft.com/office/officeart/2005/8/layout/hList3"/>
    <dgm:cxn modelId="{BE0F8A24-A03A-4AB5-A6E8-665FA7D46BEC}" type="presParOf" srcId="{7FBF1E8F-CFD8-4A48-9272-0FCD8E253496}" destId="{F03C5322-E8E9-4A3E-A0A3-4A67CF02FD9C}" srcOrd="0" destOrd="0" presId="urn:microsoft.com/office/officeart/2005/8/layout/hList3"/>
    <dgm:cxn modelId="{D63235AD-3473-4B96-A121-6FC470F771D9}" type="presParOf" srcId="{7FBF1E8F-CFD8-4A48-9272-0FCD8E253496}" destId="{05E87EF1-035A-4F53-9E96-DF43F103EEBB}" srcOrd="1" destOrd="0" presId="urn:microsoft.com/office/officeart/2005/8/layout/hList3"/>
    <dgm:cxn modelId="{A8EBAD2C-B964-4491-8B54-0807597D32BB}" type="presParOf" srcId="{EE0732A1-4DB7-4DC5-B331-D551BC308542}" destId="{FB27D083-5B81-4587-949A-68F124A4842D}" srcOrd="2" destOrd="0" presId="urn:microsoft.com/office/officeart/2005/8/layout/hList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38B596-F14D-466B-8C7C-5951C53DEE8C}" type="doc">
      <dgm:prSet loTypeId="urn:microsoft.com/office/officeart/2005/8/layout/hLis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sr-Latn-CS"/>
        </a:p>
      </dgm:t>
    </dgm:pt>
    <dgm:pt modelId="{8DF630E8-7E58-483B-8375-F8DBCDEF36EF}">
      <dgm:prSet phldrT="[Text]"/>
      <dgm:spPr/>
      <dgm:t>
        <a:bodyPr/>
        <a:lstStyle/>
        <a:p>
          <a:pPr algn="l"/>
          <a:r>
            <a:rPr lang="sr-Cyrl-CS" dirty="0" smtClean="0"/>
            <a:t>Сумативно оцењивање представља прављење биланса у завршној фази учења или школовања. Најзаступљенији модели сумативног оцењивања су:</a:t>
          </a:r>
          <a:endParaRPr lang="sr-Latn-CS" dirty="0"/>
        </a:p>
      </dgm:t>
    </dgm:pt>
    <dgm:pt modelId="{05A0C70D-E580-49B7-97DA-405FD694C654}" type="parTrans" cxnId="{02F9A1AC-48FE-4A04-B69C-52187BDCBA6F}">
      <dgm:prSet/>
      <dgm:spPr/>
      <dgm:t>
        <a:bodyPr/>
        <a:lstStyle/>
        <a:p>
          <a:endParaRPr lang="sr-Latn-CS"/>
        </a:p>
      </dgm:t>
    </dgm:pt>
    <dgm:pt modelId="{FF240805-E6C9-4277-A851-375BFA1A32B3}" type="sibTrans" cxnId="{02F9A1AC-48FE-4A04-B69C-52187BDCBA6F}">
      <dgm:prSet/>
      <dgm:spPr/>
      <dgm:t>
        <a:bodyPr/>
        <a:lstStyle/>
        <a:p>
          <a:endParaRPr lang="sr-Latn-CS"/>
        </a:p>
      </dgm:t>
    </dgm:pt>
    <dgm:pt modelId="{ED9408A2-2FF5-49F6-A641-62C357C55DE6}">
      <dgm:prSet phldrT="[Text]"/>
      <dgm:spPr/>
      <dgm:t>
        <a:bodyPr/>
        <a:lstStyle/>
        <a:p>
          <a:pPr algn="l"/>
          <a:r>
            <a:rPr lang="sr-Cyrl-CS" dirty="0" smtClean="0"/>
            <a:t>Периодично оцењивање исхода учења и укупног развоја које се заснива на анализи и интегрисању формативних оцена.</a:t>
          </a:r>
          <a:endParaRPr lang="sr-Latn-CS" dirty="0"/>
        </a:p>
      </dgm:t>
    </dgm:pt>
    <dgm:pt modelId="{5129AA87-EE32-4058-A7CA-68451DFA6DDF}" type="parTrans" cxnId="{A8F921FF-6530-4B30-970E-550615C20C71}">
      <dgm:prSet/>
      <dgm:spPr/>
      <dgm:t>
        <a:bodyPr/>
        <a:lstStyle/>
        <a:p>
          <a:endParaRPr lang="sr-Latn-CS"/>
        </a:p>
      </dgm:t>
    </dgm:pt>
    <dgm:pt modelId="{E71AD23F-C37F-47A5-B6BB-31DB107A709B}" type="sibTrans" cxnId="{A8F921FF-6530-4B30-970E-550615C20C71}">
      <dgm:prSet/>
      <dgm:spPr/>
      <dgm:t>
        <a:bodyPr/>
        <a:lstStyle/>
        <a:p>
          <a:endParaRPr lang="sr-Latn-CS"/>
        </a:p>
      </dgm:t>
    </dgm:pt>
    <dgm:pt modelId="{43D35347-5E58-492C-89B6-9446D3EC2107}">
      <dgm:prSet phldrT="[Text]"/>
      <dgm:spPr/>
      <dgm:t>
        <a:bodyPr/>
        <a:lstStyle/>
        <a:p>
          <a:pPr algn="l"/>
          <a:r>
            <a:rPr lang="sr-Cyrl-CS" dirty="0" smtClean="0"/>
            <a:t>Извођење опште завршне оцене на крају полугодишта или школске године.</a:t>
          </a:r>
          <a:endParaRPr lang="sr-Latn-CS" dirty="0"/>
        </a:p>
      </dgm:t>
    </dgm:pt>
    <dgm:pt modelId="{D4825EC3-4C56-4425-9324-F407F8395BCA}" type="parTrans" cxnId="{F67003F7-4CCC-4E35-B4AE-A4AAA7CD28B8}">
      <dgm:prSet/>
      <dgm:spPr/>
      <dgm:t>
        <a:bodyPr/>
        <a:lstStyle/>
        <a:p>
          <a:endParaRPr lang="sr-Latn-CS"/>
        </a:p>
      </dgm:t>
    </dgm:pt>
    <dgm:pt modelId="{9D15C788-952D-4A8A-9501-2413AFE20EBB}" type="sibTrans" cxnId="{F67003F7-4CCC-4E35-B4AE-A4AAA7CD28B8}">
      <dgm:prSet/>
      <dgm:spPr/>
      <dgm:t>
        <a:bodyPr/>
        <a:lstStyle/>
        <a:p>
          <a:endParaRPr lang="sr-Latn-CS"/>
        </a:p>
      </dgm:t>
    </dgm:pt>
    <dgm:pt modelId="{E6668883-C431-4F61-9512-2A6CB2E18DC7}">
      <dgm:prSet phldrT="[Text]"/>
      <dgm:spPr/>
      <dgm:t>
        <a:bodyPr/>
        <a:lstStyle/>
        <a:p>
          <a:pPr algn="l"/>
          <a:r>
            <a:rPr lang="sr-Cyrl-CS" dirty="0" smtClean="0"/>
            <a:t>Полагање завршног испита, сумативно оцењивање у циљу издавања сертификата, сведочанства или дипломе.</a:t>
          </a:r>
          <a:endParaRPr lang="sr-Latn-CS" dirty="0"/>
        </a:p>
      </dgm:t>
    </dgm:pt>
    <dgm:pt modelId="{1B29DF41-980A-4371-A278-97E34E8D1DA5}" type="parTrans" cxnId="{6EB79488-EFA3-46E4-A522-D24E71AAE174}">
      <dgm:prSet/>
      <dgm:spPr/>
      <dgm:t>
        <a:bodyPr/>
        <a:lstStyle/>
        <a:p>
          <a:endParaRPr lang="sr-Latn-CS"/>
        </a:p>
      </dgm:t>
    </dgm:pt>
    <dgm:pt modelId="{A2CEEB21-4342-41D7-9878-326059F2DA1E}" type="sibTrans" cxnId="{6EB79488-EFA3-46E4-A522-D24E71AAE174}">
      <dgm:prSet/>
      <dgm:spPr/>
      <dgm:t>
        <a:bodyPr/>
        <a:lstStyle/>
        <a:p>
          <a:endParaRPr lang="sr-Latn-CS"/>
        </a:p>
      </dgm:t>
    </dgm:pt>
    <dgm:pt modelId="{C66A8EFB-B633-4810-82D0-D313A16F67DE}" type="pres">
      <dgm:prSet presAssocID="{7A38B596-F14D-466B-8C7C-5951C53DEE8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59948CB7-6716-49E3-9C97-BDDEAE267C14}" type="pres">
      <dgm:prSet presAssocID="{8DF630E8-7E58-483B-8375-F8DBCDEF36EF}" presName="roof" presStyleLbl="dkBgShp" presStyleIdx="0" presStyleCnt="2"/>
      <dgm:spPr/>
      <dgm:t>
        <a:bodyPr/>
        <a:lstStyle/>
        <a:p>
          <a:endParaRPr lang="sr-Latn-CS"/>
        </a:p>
      </dgm:t>
    </dgm:pt>
    <dgm:pt modelId="{E0D605B8-2093-4FEA-ACD2-2F2D63D5E53F}" type="pres">
      <dgm:prSet presAssocID="{8DF630E8-7E58-483B-8375-F8DBCDEF36EF}" presName="pillars" presStyleCnt="0"/>
      <dgm:spPr/>
      <dgm:t>
        <a:bodyPr/>
        <a:lstStyle/>
        <a:p>
          <a:endParaRPr lang="sr-Latn-CS"/>
        </a:p>
      </dgm:t>
    </dgm:pt>
    <dgm:pt modelId="{EF57567F-C119-4079-9D7D-13E379EA62AF}" type="pres">
      <dgm:prSet presAssocID="{8DF630E8-7E58-483B-8375-F8DBCDEF36EF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4AB99006-DA35-4F9D-9261-ED2677651830}" type="pres">
      <dgm:prSet presAssocID="{43D35347-5E58-492C-89B6-9446D3EC2107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539EA869-6616-41E1-B0EE-A31C8644B340}" type="pres">
      <dgm:prSet presAssocID="{E6668883-C431-4F61-9512-2A6CB2E18DC7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D19BF440-6CB1-4D56-B281-A5637CD19641}" type="pres">
      <dgm:prSet presAssocID="{8DF630E8-7E58-483B-8375-F8DBCDEF36EF}" presName="base" presStyleLbl="dkBgShp" presStyleIdx="1" presStyleCnt="2"/>
      <dgm:spPr/>
      <dgm:t>
        <a:bodyPr/>
        <a:lstStyle/>
        <a:p>
          <a:endParaRPr lang="sr-Latn-CS"/>
        </a:p>
      </dgm:t>
    </dgm:pt>
  </dgm:ptLst>
  <dgm:cxnLst>
    <dgm:cxn modelId="{A8F921FF-6530-4B30-970E-550615C20C71}" srcId="{8DF630E8-7E58-483B-8375-F8DBCDEF36EF}" destId="{ED9408A2-2FF5-49F6-A641-62C357C55DE6}" srcOrd="0" destOrd="0" parTransId="{5129AA87-EE32-4058-A7CA-68451DFA6DDF}" sibTransId="{E71AD23F-C37F-47A5-B6BB-31DB107A709B}"/>
    <dgm:cxn modelId="{02F9A1AC-48FE-4A04-B69C-52187BDCBA6F}" srcId="{7A38B596-F14D-466B-8C7C-5951C53DEE8C}" destId="{8DF630E8-7E58-483B-8375-F8DBCDEF36EF}" srcOrd="0" destOrd="0" parTransId="{05A0C70D-E580-49B7-97DA-405FD694C654}" sibTransId="{FF240805-E6C9-4277-A851-375BFA1A32B3}"/>
    <dgm:cxn modelId="{002E2B3E-89CD-4E8A-9D1F-A8BDE21B522B}" type="presOf" srcId="{E6668883-C431-4F61-9512-2A6CB2E18DC7}" destId="{539EA869-6616-41E1-B0EE-A31C8644B340}" srcOrd="0" destOrd="0" presId="urn:microsoft.com/office/officeart/2005/8/layout/hList3"/>
    <dgm:cxn modelId="{3EC4320A-742B-481A-AD94-255938749FDE}" type="presOf" srcId="{43D35347-5E58-492C-89B6-9446D3EC2107}" destId="{4AB99006-DA35-4F9D-9261-ED2677651830}" srcOrd="0" destOrd="0" presId="urn:microsoft.com/office/officeart/2005/8/layout/hList3"/>
    <dgm:cxn modelId="{25560BB9-4AFC-46CC-B0C2-7BFF7D0679F6}" type="presOf" srcId="{ED9408A2-2FF5-49F6-A641-62C357C55DE6}" destId="{EF57567F-C119-4079-9D7D-13E379EA62AF}" srcOrd="0" destOrd="0" presId="urn:microsoft.com/office/officeart/2005/8/layout/hList3"/>
    <dgm:cxn modelId="{F67003F7-4CCC-4E35-B4AE-A4AAA7CD28B8}" srcId="{8DF630E8-7E58-483B-8375-F8DBCDEF36EF}" destId="{43D35347-5E58-492C-89B6-9446D3EC2107}" srcOrd="1" destOrd="0" parTransId="{D4825EC3-4C56-4425-9324-F407F8395BCA}" sibTransId="{9D15C788-952D-4A8A-9501-2413AFE20EBB}"/>
    <dgm:cxn modelId="{F723DB3A-3955-4794-B5BD-907C2C009196}" type="presOf" srcId="{7A38B596-F14D-466B-8C7C-5951C53DEE8C}" destId="{C66A8EFB-B633-4810-82D0-D313A16F67DE}" srcOrd="0" destOrd="0" presId="urn:microsoft.com/office/officeart/2005/8/layout/hList3"/>
    <dgm:cxn modelId="{9E08D100-F87C-4081-A372-06E8C1CABB6B}" type="presOf" srcId="{8DF630E8-7E58-483B-8375-F8DBCDEF36EF}" destId="{59948CB7-6716-49E3-9C97-BDDEAE267C14}" srcOrd="0" destOrd="0" presId="urn:microsoft.com/office/officeart/2005/8/layout/hList3"/>
    <dgm:cxn modelId="{6EB79488-EFA3-46E4-A522-D24E71AAE174}" srcId="{8DF630E8-7E58-483B-8375-F8DBCDEF36EF}" destId="{E6668883-C431-4F61-9512-2A6CB2E18DC7}" srcOrd="2" destOrd="0" parTransId="{1B29DF41-980A-4371-A278-97E34E8D1DA5}" sibTransId="{A2CEEB21-4342-41D7-9878-326059F2DA1E}"/>
    <dgm:cxn modelId="{AE46DA6C-2075-45BC-9D88-396A10D202EA}" type="presParOf" srcId="{C66A8EFB-B633-4810-82D0-D313A16F67DE}" destId="{59948CB7-6716-49E3-9C97-BDDEAE267C14}" srcOrd="0" destOrd="0" presId="urn:microsoft.com/office/officeart/2005/8/layout/hList3"/>
    <dgm:cxn modelId="{383AFF2E-AED5-4AFF-A365-95E9C0101653}" type="presParOf" srcId="{C66A8EFB-B633-4810-82D0-D313A16F67DE}" destId="{E0D605B8-2093-4FEA-ACD2-2F2D63D5E53F}" srcOrd="1" destOrd="0" presId="urn:microsoft.com/office/officeart/2005/8/layout/hList3"/>
    <dgm:cxn modelId="{D5EA076F-180A-4259-B3A4-9E892CB5A2A9}" type="presParOf" srcId="{E0D605B8-2093-4FEA-ACD2-2F2D63D5E53F}" destId="{EF57567F-C119-4079-9D7D-13E379EA62AF}" srcOrd="0" destOrd="0" presId="urn:microsoft.com/office/officeart/2005/8/layout/hList3"/>
    <dgm:cxn modelId="{60A20637-A9B8-4331-9D1E-FB36C1027F2D}" type="presParOf" srcId="{E0D605B8-2093-4FEA-ACD2-2F2D63D5E53F}" destId="{4AB99006-DA35-4F9D-9261-ED2677651830}" srcOrd="1" destOrd="0" presId="urn:microsoft.com/office/officeart/2005/8/layout/hList3"/>
    <dgm:cxn modelId="{9E433B20-4489-4090-9011-ED966583AB28}" type="presParOf" srcId="{E0D605B8-2093-4FEA-ACD2-2F2D63D5E53F}" destId="{539EA869-6616-41E1-B0EE-A31C8644B340}" srcOrd="2" destOrd="0" presId="urn:microsoft.com/office/officeart/2005/8/layout/hList3"/>
    <dgm:cxn modelId="{1E3C54BF-5A73-4EA2-9B01-7EE500AAB4BE}" type="presParOf" srcId="{C66A8EFB-B633-4810-82D0-D313A16F67DE}" destId="{D19BF440-6CB1-4D56-B281-A5637CD19641}" srcOrd="2" destOrd="0" presId="urn:microsoft.com/office/officeart/2005/8/layout/hList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6B85662-89C4-43D9-ADB7-51CF5B4CCEF2}" type="doc">
      <dgm:prSet loTypeId="urn:microsoft.com/office/officeart/2005/8/layout/arrow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sr-Latn-CS"/>
        </a:p>
      </dgm:t>
    </dgm:pt>
    <dgm:pt modelId="{EE6B8A40-C357-40CF-A9E9-F3287B90ACF6}">
      <dgm:prSet phldrT="[Text]"/>
      <dgm:spPr/>
      <dgm:t>
        <a:bodyPr/>
        <a:lstStyle/>
        <a:p>
          <a:r>
            <a:rPr lang="sr-Cyrl-CS" dirty="0" smtClean="0"/>
            <a:t>Сведочење о врсти и нивоу школске спреме</a:t>
          </a:r>
          <a:endParaRPr lang="sr-Latn-CS" dirty="0"/>
        </a:p>
      </dgm:t>
    </dgm:pt>
    <dgm:pt modelId="{16ECEAD9-1D79-4D66-B967-0ABD9ACB2D10}" type="parTrans" cxnId="{7E6DCFE0-716A-4D52-B393-6C5CDCD52720}">
      <dgm:prSet/>
      <dgm:spPr/>
      <dgm:t>
        <a:bodyPr/>
        <a:lstStyle/>
        <a:p>
          <a:endParaRPr lang="sr-Latn-CS"/>
        </a:p>
      </dgm:t>
    </dgm:pt>
    <dgm:pt modelId="{800903F8-2520-4D62-BEC2-F09E1FE387F5}" type="sibTrans" cxnId="{7E6DCFE0-716A-4D52-B393-6C5CDCD52720}">
      <dgm:prSet/>
      <dgm:spPr/>
      <dgm:t>
        <a:bodyPr/>
        <a:lstStyle/>
        <a:p>
          <a:endParaRPr lang="sr-Latn-CS"/>
        </a:p>
      </dgm:t>
    </dgm:pt>
    <dgm:pt modelId="{AB88162C-9874-4164-A3B3-52FF173487DB}">
      <dgm:prSet phldrT="[Text]"/>
      <dgm:spPr/>
      <dgm:t>
        <a:bodyPr/>
        <a:lstStyle/>
        <a:p>
          <a:r>
            <a:rPr lang="sr-Cyrl-CS" dirty="0" smtClean="0"/>
            <a:t>Селекција кандидата када је школски успех један од критеријума за даље школовање и сл.</a:t>
          </a:r>
          <a:endParaRPr lang="sr-Latn-CS" dirty="0"/>
        </a:p>
      </dgm:t>
    </dgm:pt>
    <dgm:pt modelId="{B521BEE2-4D58-484B-923F-57655ABBE8C8}" type="parTrans" cxnId="{5F70CEDD-56DB-4A87-8079-13559B604041}">
      <dgm:prSet/>
      <dgm:spPr/>
      <dgm:t>
        <a:bodyPr/>
        <a:lstStyle/>
        <a:p>
          <a:endParaRPr lang="sr-Latn-CS"/>
        </a:p>
      </dgm:t>
    </dgm:pt>
    <dgm:pt modelId="{1CD75117-0C53-4B53-B334-1C0BE0FB97D2}" type="sibTrans" cxnId="{5F70CEDD-56DB-4A87-8079-13559B604041}">
      <dgm:prSet/>
      <dgm:spPr/>
      <dgm:t>
        <a:bodyPr/>
        <a:lstStyle/>
        <a:p>
          <a:endParaRPr lang="sr-Latn-CS"/>
        </a:p>
      </dgm:t>
    </dgm:pt>
    <dgm:pt modelId="{59FB6C42-2BD3-4917-8E82-245E37492A90}" type="pres">
      <dgm:prSet presAssocID="{B6B85662-89C4-43D9-ADB7-51CF5B4CCE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D7743686-4A05-4BC0-ACFD-5F73208AA8AE}" type="pres">
      <dgm:prSet presAssocID="{EE6B8A40-C357-40CF-A9E9-F3287B90ACF6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5CB0C9E0-0CBC-4AAC-BC79-4E7082C39CE9}" type="pres">
      <dgm:prSet presAssocID="{AB88162C-9874-4164-A3B3-52FF173487DB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9506C8C2-0654-43AA-8881-38690D7BEF2C}" type="presOf" srcId="{EE6B8A40-C357-40CF-A9E9-F3287B90ACF6}" destId="{D7743686-4A05-4BC0-ACFD-5F73208AA8AE}" srcOrd="0" destOrd="0" presId="urn:microsoft.com/office/officeart/2005/8/layout/arrow5"/>
    <dgm:cxn modelId="{7E6DCFE0-716A-4D52-B393-6C5CDCD52720}" srcId="{B6B85662-89C4-43D9-ADB7-51CF5B4CCEF2}" destId="{EE6B8A40-C357-40CF-A9E9-F3287B90ACF6}" srcOrd="0" destOrd="0" parTransId="{16ECEAD9-1D79-4D66-B967-0ABD9ACB2D10}" sibTransId="{800903F8-2520-4D62-BEC2-F09E1FE387F5}"/>
    <dgm:cxn modelId="{DC1B5052-0E85-4405-8193-A9BB3F8A92A1}" type="presOf" srcId="{AB88162C-9874-4164-A3B3-52FF173487DB}" destId="{5CB0C9E0-0CBC-4AAC-BC79-4E7082C39CE9}" srcOrd="0" destOrd="0" presId="urn:microsoft.com/office/officeart/2005/8/layout/arrow5"/>
    <dgm:cxn modelId="{DA520285-3011-4A88-BEDC-3694ABA03C26}" type="presOf" srcId="{B6B85662-89C4-43D9-ADB7-51CF5B4CCEF2}" destId="{59FB6C42-2BD3-4917-8E82-245E37492A90}" srcOrd="0" destOrd="0" presId="urn:microsoft.com/office/officeart/2005/8/layout/arrow5"/>
    <dgm:cxn modelId="{5F70CEDD-56DB-4A87-8079-13559B604041}" srcId="{B6B85662-89C4-43D9-ADB7-51CF5B4CCEF2}" destId="{AB88162C-9874-4164-A3B3-52FF173487DB}" srcOrd="1" destOrd="0" parTransId="{B521BEE2-4D58-484B-923F-57655ABBE8C8}" sibTransId="{1CD75117-0C53-4B53-B334-1C0BE0FB97D2}"/>
    <dgm:cxn modelId="{4CE4B1BE-F7B6-44B0-B4DB-1E5948EA89A5}" type="presParOf" srcId="{59FB6C42-2BD3-4917-8E82-245E37492A90}" destId="{D7743686-4A05-4BC0-ACFD-5F73208AA8AE}" srcOrd="0" destOrd="0" presId="urn:microsoft.com/office/officeart/2005/8/layout/arrow5"/>
    <dgm:cxn modelId="{423CBBA0-A3F5-4B61-BA68-E157A4A7D8B3}" type="presParOf" srcId="{59FB6C42-2BD3-4917-8E82-245E37492A90}" destId="{5CB0C9E0-0CBC-4AAC-BC79-4E7082C39CE9}" srcOrd="1" destOrd="0" presId="urn:microsoft.com/office/officeart/2005/8/layout/arrow5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0F15D53-D9C7-48D9-8A37-7D5CE623C992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BBD4A6C9-638B-4F32-A2F9-C9735730AD1A}">
      <dgm:prSet phldrT="[Text]"/>
      <dgm:spPr/>
      <dgm:t>
        <a:bodyPr/>
        <a:lstStyle/>
        <a:p>
          <a:pPr algn="l"/>
          <a:r>
            <a:rPr lang="sr-Cyrl-CS" dirty="0" smtClean="0"/>
            <a:t>Сумативне оцене су делом исход формативних оцена</a:t>
          </a:r>
          <a:endParaRPr lang="sr-Latn-CS" dirty="0"/>
        </a:p>
      </dgm:t>
    </dgm:pt>
    <dgm:pt modelId="{BAB5303F-1937-45AB-8540-7A88E3781BCB}" type="parTrans" cxnId="{B423792E-0D42-4621-8D32-32AC3E451D4C}">
      <dgm:prSet/>
      <dgm:spPr/>
      <dgm:t>
        <a:bodyPr/>
        <a:lstStyle/>
        <a:p>
          <a:endParaRPr lang="sr-Latn-CS"/>
        </a:p>
      </dgm:t>
    </dgm:pt>
    <dgm:pt modelId="{91FB9874-4C71-460C-A6CE-E764C0C526FE}" type="sibTrans" cxnId="{B423792E-0D42-4621-8D32-32AC3E451D4C}">
      <dgm:prSet/>
      <dgm:spPr/>
      <dgm:t>
        <a:bodyPr/>
        <a:lstStyle/>
        <a:p>
          <a:endParaRPr lang="sr-Latn-CS"/>
        </a:p>
      </dgm:t>
    </dgm:pt>
    <dgm:pt modelId="{A51DD2B9-7DA6-4E8C-991A-66CDB3622D70}">
      <dgm:prSet phldrT="[Text]"/>
      <dgm:spPr/>
      <dgm:t>
        <a:bodyPr/>
        <a:lstStyle/>
        <a:p>
          <a:r>
            <a:rPr lang="sr-Cyrl-CS" dirty="0" smtClean="0"/>
            <a:t>Уз сумативну оцену могу се дати образложења као код формативних оцена</a:t>
          </a:r>
          <a:endParaRPr lang="sr-Latn-CS" dirty="0"/>
        </a:p>
      </dgm:t>
    </dgm:pt>
    <dgm:pt modelId="{0AAD17A2-F2AF-4435-91B0-EFF64B77A835}" type="parTrans" cxnId="{467CC918-3F38-4F29-9F9E-A5331156BA0D}">
      <dgm:prSet/>
      <dgm:spPr/>
      <dgm:t>
        <a:bodyPr/>
        <a:lstStyle/>
        <a:p>
          <a:endParaRPr lang="sr-Latn-CS"/>
        </a:p>
      </dgm:t>
    </dgm:pt>
    <dgm:pt modelId="{147794C6-B7E5-41C9-AF39-34A7046974BA}" type="sibTrans" cxnId="{467CC918-3F38-4F29-9F9E-A5331156BA0D}">
      <dgm:prSet/>
      <dgm:spPr/>
      <dgm:t>
        <a:bodyPr/>
        <a:lstStyle/>
        <a:p>
          <a:endParaRPr lang="sr-Latn-CS"/>
        </a:p>
      </dgm:t>
    </dgm:pt>
    <dgm:pt modelId="{64EDF8A7-525C-41EA-923B-1FF9604E7395}" type="pres">
      <dgm:prSet presAssocID="{10F15D53-D9C7-48D9-8A37-7D5CE623C992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16FB3816-ECAF-4013-A22E-38917F524F0B}" type="pres">
      <dgm:prSet presAssocID="{10F15D53-D9C7-48D9-8A37-7D5CE623C992}" presName="ribbon" presStyleLbl="node1" presStyleIdx="0" presStyleCnt="1"/>
      <dgm:spPr/>
    </dgm:pt>
    <dgm:pt modelId="{0FE7C2B4-437D-47FE-9E62-03290AA7BBCF}" type="pres">
      <dgm:prSet presAssocID="{10F15D53-D9C7-48D9-8A37-7D5CE623C992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F2771657-3174-4951-B903-C97FD702A102}" type="pres">
      <dgm:prSet presAssocID="{10F15D53-D9C7-48D9-8A37-7D5CE623C992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098442CD-0641-45DD-9D63-D94C0BF35FF3}" type="presOf" srcId="{10F15D53-D9C7-48D9-8A37-7D5CE623C992}" destId="{64EDF8A7-525C-41EA-923B-1FF9604E7395}" srcOrd="0" destOrd="0" presId="urn:microsoft.com/office/officeart/2005/8/layout/arrow6"/>
    <dgm:cxn modelId="{B423792E-0D42-4621-8D32-32AC3E451D4C}" srcId="{10F15D53-D9C7-48D9-8A37-7D5CE623C992}" destId="{BBD4A6C9-638B-4F32-A2F9-C9735730AD1A}" srcOrd="0" destOrd="0" parTransId="{BAB5303F-1937-45AB-8540-7A88E3781BCB}" sibTransId="{91FB9874-4C71-460C-A6CE-E764C0C526FE}"/>
    <dgm:cxn modelId="{50BB6EB5-D429-49F2-A93C-9F1443D059A2}" type="presOf" srcId="{BBD4A6C9-638B-4F32-A2F9-C9735730AD1A}" destId="{0FE7C2B4-437D-47FE-9E62-03290AA7BBCF}" srcOrd="0" destOrd="0" presId="urn:microsoft.com/office/officeart/2005/8/layout/arrow6"/>
    <dgm:cxn modelId="{C6C0ED2A-7802-4731-8342-FE74A7D0E757}" type="presOf" srcId="{A51DD2B9-7DA6-4E8C-991A-66CDB3622D70}" destId="{F2771657-3174-4951-B903-C97FD702A102}" srcOrd="0" destOrd="0" presId="urn:microsoft.com/office/officeart/2005/8/layout/arrow6"/>
    <dgm:cxn modelId="{467CC918-3F38-4F29-9F9E-A5331156BA0D}" srcId="{10F15D53-D9C7-48D9-8A37-7D5CE623C992}" destId="{A51DD2B9-7DA6-4E8C-991A-66CDB3622D70}" srcOrd="1" destOrd="0" parTransId="{0AAD17A2-F2AF-4435-91B0-EFF64B77A835}" sibTransId="{147794C6-B7E5-41C9-AF39-34A7046974BA}"/>
    <dgm:cxn modelId="{5B9DBF53-F5FC-4CF7-A9D3-35D472498BD2}" type="presParOf" srcId="{64EDF8A7-525C-41EA-923B-1FF9604E7395}" destId="{16FB3816-ECAF-4013-A22E-38917F524F0B}" srcOrd="0" destOrd="0" presId="urn:microsoft.com/office/officeart/2005/8/layout/arrow6"/>
    <dgm:cxn modelId="{9924D00B-3D04-4EFF-9B88-D7A7180234F5}" type="presParOf" srcId="{64EDF8A7-525C-41EA-923B-1FF9604E7395}" destId="{0FE7C2B4-437D-47FE-9E62-03290AA7BBCF}" srcOrd="1" destOrd="0" presId="urn:microsoft.com/office/officeart/2005/8/layout/arrow6"/>
    <dgm:cxn modelId="{AF0CBC61-2DAE-4318-BD52-2F2A1716AA1E}" type="presParOf" srcId="{64EDF8A7-525C-41EA-923B-1FF9604E7395}" destId="{F2771657-3174-4951-B903-C97FD702A102}" srcOrd="2" destOrd="0" presId="urn:microsoft.com/office/officeart/2005/8/layout/arrow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31B3-3EED-4E83-A5D1-5B08D3310CD3}" type="datetimeFigureOut">
              <a:rPr lang="sr-Latn-CS" smtClean="0"/>
              <a:pPr/>
              <a:t>2.2.2015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BA19-58D3-4853-90A5-1A89A180BAB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31B3-3EED-4E83-A5D1-5B08D3310CD3}" type="datetimeFigureOut">
              <a:rPr lang="sr-Latn-CS" smtClean="0"/>
              <a:pPr/>
              <a:t>2.2.2015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BA19-58D3-4853-90A5-1A89A180BAB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31B3-3EED-4E83-A5D1-5B08D3310CD3}" type="datetimeFigureOut">
              <a:rPr lang="sr-Latn-CS" smtClean="0"/>
              <a:pPr/>
              <a:t>2.2.2015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BA19-58D3-4853-90A5-1A89A180BAB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31B3-3EED-4E83-A5D1-5B08D3310CD3}" type="datetimeFigureOut">
              <a:rPr lang="sr-Latn-CS" smtClean="0"/>
              <a:pPr/>
              <a:t>2.2.2015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BA19-58D3-4853-90A5-1A89A180BAB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31B3-3EED-4E83-A5D1-5B08D3310CD3}" type="datetimeFigureOut">
              <a:rPr lang="sr-Latn-CS" smtClean="0"/>
              <a:pPr/>
              <a:t>2.2.2015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BA19-58D3-4853-90A5-1A89A180BAB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31B3-3EED-4E83-A5D1-5B08D3310CD3}" type="datetimeFigureOut">
              <a:rPr lang="sr-Latn-CS" smtClean="0"/>
              <a:pPr/>
              <a:t>2.2.2015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BA19-58D3-4853-90A5-1A89A180BAB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31B3-3EED-4E83-A5D1-5B08D3310CD3}" type="datetimeFigureOut">
              <a:rPr lang="sr-Latn-CS" smtClean="0"/>
              <a:pPr/>
              <a:t>2.2.2015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BA19-58D3-4853-90A5-1A89A180BAB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31B3-3EED-4E83-A5D1-5B08D3310CD3}" type="datetimeFigureOut">
              <a:rPr lang="sr-Latn-CS" smtClean="0"/>
              <a:pPr/>
              <a:t>2.2.2015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BA19-58D3-4853-90A5-1A89A180BAB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31B3-3EED-4E83-A5D1-5B08D3310CD3}" type="datetimeFigureOut">
              <a:rPr lang="sr-Latn-CS" smtClean="0"/>
              <a:pPr/>
              <a:t>2.2.2015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BA19-58D3-4853-90A5-1A89A180BAB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31B3-3EED-4E83-A5D1-5B08D3310CD3}" type="datetimeFigureOut">
              <a:rPr lang="sr-Latn-CS" smtClean="0"/>
              <a:pPr/>
              <a:t>2.2.2015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BA19-58D3-4853-90A5-1A89A180BAB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331B3-3EED-4E83-A5D1-5B08D3310CD3}" type="datetimeFigureOut">
              <a:rPr lang="sr-Latn-CS" smtClean="0"/>
              <a:pPr/>
              <a:t>2.2.2015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BA19-58D3-4853-90A5-1A89A180BAB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331B3-3EED-4E83-A5D1-5B08D3310CD3}" type="datetimeFigureOut">
              <a:rPr lang="sr-Latn-CS" smtClean="0"/>
              <a:pPr/>
              <a:t>2.2.2015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5BA19-58D3-4853-90A5-1A89A180BAB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 dirty="0" smtClean="0"/>
              <a:t>Оцењивање засновано на стандардима</a:t>
            </a:r>
            <a:endParaRPr lang="sr-Latn-C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l"/>
            <a:r>
              <a:rPr lang="sr-Cyrl-CS" dirty="0" smtClean="0"/>
              <a:t>Факултет педагошких наука Универзитета у Крагујевцу</a:t>
            </a:r>
          </a:p>
          <a:p>
            <a:pPr algn="l"/>
            <a:r>
              <a:rPr lang="sr-Cyrl-CS" dirty="0" smtClean="0"/>
              <a:t>Темпус пројекат “Хармонизација и модернизација студија за образовање учитеља”</a:t>
            </a:r>
            <a:endParaRPr lang="sr-Latn-CS" dirty="0" smtClean="0"/>
          </a:p>
          <a:p>
            <a:endParaRPr lang="sr-Latn-C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Формативно оцењивање</a:t>
            </a:r>
            <a:endParaRPr lang="sr-Latn-C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Cyrl-CS" dirty="0" smtClean="0"/>
              <a:t>Према улози коју има у настави, формативно оцењивање се означава и као усмеравајуће или подстицајно, односно као процесно или развојно оцењивање. Оно је формативно управо зато што се одвија у процесу учења, што у току учења усмерава ученика на одређене циљеве, садржаје и исходе, што га подстиче да планира наредне кораке у учењу, а тиме да постепено преузима све активнију и конструктивнију улогу у сопственом развоју.</a:t>
            </a:r>
          </a:p>
          <a:p>
            <a:r>
              <a:rPr lang="sr-Cyrl-CS" dirty="0" smtClean="0"/>
              <a:t>Формативно оцењивање је усредсређено на обликовање, усмеравање и вођење процеса учења. Формативно оцењивање региструје податке о успеху учења и о тешкоћама на које ученик наилази у активностима које су предмет оцењивања. У формативној оцени ти подаци постају информације о постигнутом успеху и о следећим корацима који су неопходни за даље напредовање у учењу.</a:t>
            </a:r>
            <a:endParaRPr lang="sr-Latn-C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Сумативно оцењивање</a:t>
            </a:r>
            <a:endParaRPr lang="sr-Latn-C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Функције сумативних оцена</a:t>
            </a:r>
            <a:endParaRPr lang="sr-Latn-C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Повезаност формативних и сумативних оцена</a:t>
            </a:r>
            <a:endParaRPr lang="sr-Latn-C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sr-Cyrl-CS" sz="2400" dirty="0"/>
              <a:t>На основу  дефинисаних образовних исхода/резултата учења разрађују се задаци којима се испитује остваривање образовних резултата. Одговара се на питања:</a:t>
            </a:r>
            <a:endParaRPr lang="sr-Latn-C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sr-Cyrl-CS" dirty="0"/>
              <a:t>Шта ученик треба да зна, разуме и уме да уради?</a:t>
            </a:r>
            <a:endParaRPr lang="sr-Latn-CS" dirty="0"/>
          </a:p>
          <a:p>
            <a:pPr lvl="0"/>
            <a:r>
              <a:rPr lang="sr-Cyrl-CS" dirty="0"/>
              <a:t>Шта је стварно </a:t>
            </a:r>
            <a:r>
              <a:rPr lang="sr-Cyrl-CS" b="1" dirty="0"/>
              <a:t>важно</a:t>
            </a:r>
            <a:r>
              <a:rPr lang="sr-Cyrl-CS" dirty="0"/>
              <a:t> знати?</a:t>
            </a:r>
            <a:endParaRPr lang="sr-Latn-CS" dirty="0"/>
          </a:p>
          <a:p>
            <a:pPr lvl="0"/>
            <a:r>
              <a:rPr lang="sr-Cyrl-CS" dirty="0"/>
              <a:t>Шта је </a:t>
            </a:r>
            <a:r>
              <a:rPr lang="sr-Cyrl-CS" b="1" dirty="0"/>
              <a:t>кључно </a:t>
            </a:r>
            <a:r>
              <a:rPr lang="sr-Cyrl-CS" dirty="0"/>
              <a:t>за предмет, шта су </a:t>
            </a:r>
            <a:r>
              <a:rPr lang="sr-Cyrl-CS" b="1" dirty="0"/>
              <a:t>базичне идеје</a:t>
            </a:r>
            <a:r>
              <a:rPr lang="sr-Cyrl-CS" dirty="0"/>
              <a:t> предмета, дисциплине?</a:t>
            </a:r>
            <a:endParaRPr lang="sr-Latn-CS" dirty="0"/>
          </a:p>
          <a:p>
            <a:pPr lvl="0"/>
            <a:r>
              <a:rPr lang="sr-Cyrl-CS" dirty="0"/>
              <a:t>Шта је из програма предмета важно </a:t>
            </a:r>
            <a:r>
              <a:rPr lang="sr-Cyrl-CS" b="1" dirty="0"/>
              <a:t>дубоко разумети</a:t>
            </a:r>
            <a:r>
              <a:rPr lang="sr-Cyrl-CS" dirty="0"/>
              <a:t> да би било добра подлога за даље целоживотно учење?</a:t>
            </a:r>
            <a:endParaRPr lang="sr-Latn-CS" dirty="0"/>
          </a:p>
          <a:p>
            <a:pPr lvl="0"/>
            <a:r>
              <a:rPr lang="sr-Cyrl-CS" dirty="0"/>
              <a:t>Која специфична знања и вештине треба поставити као резултате учења јер су важна за даље учење и ефикасно деловање у животу?</a:t>
            </a:r>
            <a:endParaRPr lang="sr-Latn-CS" dirty="0"/>
          </a:p>
          <a:p>
            <a:pPr lvl="0"/>
            <a:r>
              <a:rPr lang="sr-Cyrl-CS" dirty="0"/>
              <a:t>Како ћемо знати да ли су ученици постигли пожељне резултате и развили нужне компетенције?</a:t>
            </a:r>
            <a:endParaRPr lang="sr-Latn-CS" dirty="0"/>
          </a:p>
          <a:p>
            <a:pPr lvl="0"/>
            <a:r>
              <a:rPr lang="sr-Cyrl-CS" dirty="0"/>
              <a:t>Како проверавати научено?</a:t>
            </a:r>
            <a:endParaRPr lang="sr-Latn-CS" dirty="0"/>
          </a:p>
          <a:p>
            <a:pPr lvl="0"/>
            <a:r>
              <a:rPr lang="sr-Cyrl-CS" dirty="0"/>
              <a:t>Како поставити испитивања и проверити остварење циљева?</a:t>
            </a:r>
            <a:endParaRPr lang="sr-Latn-CS" dirty="0"/>
          </a:p>
          <a:p>
            <a:endParaRPr lang="sr-Latn-C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Матрица </a:t>
            </a:r>
            <a:r>
              <a:rPr lang="sr-Cyrl-CS" sz="2400" b="1" dirty="0" smtClean="0"/>
              <a:t>постигнућа</a:t>
            </a:r>
            <a:endParaRPr lang="sr-Latn-C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57297"/>
          <a:ext cx="8229599" cy="4447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424611">
                <a:tc rowSpan="2">
                  <a:txBody>
                    <a:bodyPr/>
                    <a:lstStyle/>
                    <a:p>
                      <a:r>
                        <a:rPr lang="sr-Cyrl-CS" dirty="0" smtClean="0"/>
                        <a:t>Димензије</a:t>
                      </a:r>
                      <a:r>
                        <a:rPr lang="sr-Cyrl-CS" baseline="0" dirty="0" smtClean="0"/>
                        <a:t> знања</a:t>
                      </a:r>
                      <a:endParaRPr lang="sr-Latn-C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sr-Cyrl-CS" dirty="0" smtClean="0"/>
                        <a:t>Димензије когнитивних процеса</a:t>
                      </a:r>
                      <a:endParaRPr lang="sr-Latn-C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 dirty="0"/>
                    </a:p>
                  </a:txBody>
                  <a:tcPr/>
                </a:tc>
              </a:tr>
              <a:tr h="430508">
                <a:tc vMerge="1">
                  <a:txBody>
                    <a:bodyPr/>
                    <a:lstStyle/>
                    <a:p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Памћење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Разумевање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Примена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Анализа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Евалуација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Креација </a:t>
                      </a:r>
                      <a:endParaRPr lang="sr-Latn-CS" dirty="0"/>
                    </a:p>
                  </a:txBody>
                  <a:tcPr/>
                </a:tc>
              </a:tr>
              <a:tr h="430508">
                <a:tc>
                  <a:txBody>
                    <a:bodyPr/>
                    <a:lstStyle/>
                    <a:p>
                      <a:r>
                        <a:rPr lang="sr-Cyrl-CS" dirty="0" smtClean="0"/>
                        <a:t>Чињенично</a:t>
                      </a:r>
                      <a:r>
                        <a:rPr lang="sr-Cyrl-CS" baseline="0" dirty="0" smtClean="0"/>
                        <a:t> знање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</a:tr>
              <a:tr h="430508">
                <a:tc>
                  <a:txBody>
                    <a:bodyPr/>
                    <a:lstStyle/>
                    <a:p>
                      <a:r>
                        <a:rPr lang="sr-Cyrl-CS" dirty="0" smtClean="0"/>
                        <a:t>Концептуално знање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</a:tr>
              <a:tr h="430508">
                <a:tc>
                  <a:txBody>
                    <a:bodyPr/>
                    <a:lstStyle/>
                    <a:p>
                      <a:r>
                        <a:rPr lang="sr-Cyrl-CS" dirty="0" smtClean="0"/>
                        <a:t>Процедурално знање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</a:tr>
              <a:tr h="430508">
                <a:tc>
                  <a:txBody>
                    <a:bodyPr/>
                    <a:lstStyle/>
                    <a:p>
                      <a:r>
                        <a:rPr lang="sr-Cyrl-CS" dirty="0" smtClean="0"/>
                        <a:t>Метакогнитивно</a:t>
                      </a:r>
                      <a:r>
                        <a:rPr lang="sr-Cyrl-CS" baseline="0" dirty="0" smtClean="0"/>
                        <a:t> знање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r-Latn-C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2400" b="1" dirty="0"/>
              <a:t>Димензије знања: главни типови и подтипови </a:t>
            </a:r>
            <a:r>
              <a:rPr lang="sr-Latn-CS" sz="2400" b="1" dirty="0" smtClean="0"/>
              <a:t>знања</a:t>
            </a:r>
            <a:r>
              <a:rPr lang="sr-Cyrl-CS" sz="2400" b="1" dirty="0" smtClean="0"/>
              <a:t> </a:t>
            </a:r>
            <a:r>
              <a:rPr lang="sr-Cyrl-CS" sz="2400" dirty="0"/>
              <a:t>(Anderson, Krathwohl, 2001)</a:t>
            </a:r>
            <a:endParaRPr lang="sr-Latn-CS" sz="24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28596" y="1714488"/>
          <a:ext cx="8229600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45486">
                <a:tc>
                  <a:txBody>
                    <a:bodyPr/>
                    <a:lstStyle/>
                    <a:p>
                      <a:r>
                        <a:rPr lang="sr-Cyrl-CS" sz="2000" dirty="0" smtClean="0"/>
                        <a:t>Тип</a:t>
                      </a:r>
                      <a:r>
                        <a:rPr lang="sr-Cyrl-CS" sz="2000" baseline="0" dirty="0" smtClean="0"/>
                        <a:t> и суштина</a:t>
                      </a:r>
                      <a:endParaRPr lang="sr-Latn-C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2000" dirty="0" smtClean="0"/>
                        <a:t>Подтипови </a:t>
                      </a:r>
                      <a:endParaRPr lang="sr-Latn-CS" sz="2000" dirty="0"/>
                    </a:p>
                  </a:txBody>
                  <a:tcPr/>
                </a:tc>
              </a:tr>
              <a:tr h="1107449">
                <a:tc>
                  <a:txBody>
                    <a:bodyPr/>
                    <a:lstStyle/>
                    <a:p>
                      <a:r>
                        <a:rPr lang="sr-Cyrl-CS" sz="2000" b="1" dirty="0" smtClean="0"/>
                        <a:t>Чињенично знање </a:t>
                      </a:r>
                      <a:r>
                        <a:rPr lang="sr-Cyrl-CS" sz="2000" dirty="0" smtClean="0"/>
                        <a:t>-</a:t>
                      </a:r>
                      <a:r>
                        <a:rPr lang="sr-Cyrl-CS" sz="2000" baseline="0" dirty="0" smtClean="0"/>
                        <a:t> </a:t>
                      </a:r>
                      <a:r>
                        <a:rPr lang="sr-Cyrl-C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основни елементи које ученици треба да знају да би били упознати са дисциплином и могли да  решавају проблеме у  области.</a:t>
                      </a:r>
                      <a:endParaRPr lang="sr-Latn-C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2000" dirty="0" smtClean="0"/>
                        <a:t>Знање терминологије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2000" dirty="0" smtClean="0"/>
                        <a:t>Знање специфичних чињеница и детаља</a:t>
                      </a:r>
                      <a:endParaRPr lang="sr-Latn-CS" sz="2000" dirty="0"/>
                    </a:p>
                  </a:txBody>
                  <a:tcPr/>
                </a:tc>
              </a:tr>
              <a:tr h="1107449">
                <a:tc>
                  <a:txBody>
                    <a:bodyPr/>
                    <a:lstStyle/>
                    <a:p>
                      <a:r>
                        <a:rPr lang="sr-Cyrl-CS" sz="2000" b="1" dirty="0" smtClean="0"/>
                        <a:t>Концептуално знање</a:t>
                      </a:r>
                      <a:r>
                        <a:rPr lang="sr-Cyrl-CS" sz="2000" b="0" baseline="0" dirty="0" smtClean="0"/>
                        <a:t> - </a:t>
                      </a:r>
                      <a:r>
                        <a:rPr lang="sr-Cyrl-C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повезаност основних елемената са  ширим структурама које им омогућавају заједничко функционисање.</a:t>
                      </a:r>
                      <a:endParaRPr lang="sr-Latn-C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sr-Cyrl-C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Знање класификација и категорија</a:t>
                      </a:r>
                      <a:endParaRPr lang="sr-Latn-C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sr-Cyrl-C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Знање принципа и генерализација</a:t>
                      </a:r>
                      <a:endParaRPr lang="sr-Latn-C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Знање теорија, модела и структура</a:t>
                      </a:r>
                      <a:endParaRPr lang="sr-Latn-C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2400" b="1" dirty="0" smtClean="0"/>
              <a:t>Димензије знања: главни типови и подтипови знања</a:t>
            </a:r>
            <a:r>
              <a:rPr lang="sr-Cyrl-CS" sz="2400" b="1" dirty="0" smtClean="0"/>
              <a:t> </a:t>
            </a:r>
            <a:r>
              <a:rPr lang="sr-Cyrl-CS" sz="2400" dirty="0" smtClean="0"/>
              <a:t>(Anderson, Krathwohl, 2001)</a:t>
            </a:r>
            <a:endParaRPr lang="sr-Latn-C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sr-Cyrl-CS" sz="2000" dirty="0" smtClean="0"/>
                        <a:t>Тип</a:t>
                      </a:r>
                      <a:r>
                        <a:rPr lang="sr-Cyrl-CS" sz="2000" baseline="0" dirty="0" smtClean="0"/>
                        <a:t> и суштина</a:t>
                      </a:r>
                      <a:endParaRPr lang="sr-Latn-C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sz="2000" dirty="0" smtClean="0"/>
                        <a:t>Подтипови </a:t>
                      </a:r>
                      <a:endParaRPr lang="sr-Latn-C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CS" sz="2000" b="1" dirty="0" smtClean="0"/>
                        <a:t>Процедурално знање </a:t>
                      </a:r>
                      <a:r>
                        <a:rPr lang="sr-Cyrl-CS" sz="2000" b="0" dirty="0" smtClean="0"/>
                        <a:t>- </a:t>
                      </a:r>
                      <a:r>
                        <a:rPr lang="sr-Cyrl-C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знање како нешто чинити, коришћење истраживања и критеријума,  коришћење вештина, техника и метода</a:t>
                      </a:r>
                      <a:endParaRPr lang="sr-Latn-C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sr-Cyrl-C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Знање специфичних вештина и алгоритама у одређеном предмету</a:t>
                      </a:r>
                      <a:endParaRPr lang="sr-Latn-C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sr-Cyrl-C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Знање специфичних техника и метода у одређеном предмету</a:t>
                      </a:r>
                      <a:endParaRPr lang="sr-Latn-C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sr-Cyrl-C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Знање критеријума за одређивање примене одговарајућих процедура</a:t>
                      </a:r>
                      <a:endParaRPr lang="sr-Latn-C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CS" sz="2000" b="1" dirty="0" smtClean="0"/>
                        <a:t>Метакогнитивно знање </a:t>
                      </a:r>
                      <a:r>
                        <a:rPr lang="sr-Cyrl-CS" sz="2000" b="0" dirty="0" smtClean="0"/>
                        <a:t>- </a:t>
                      </a:r>
                      <a:r>
                        <a:rPr lang="sr-Cyrl-C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знање о когнитивним процесима, као и свесност и разумевање властитих когнитивних процеса</a:t>
                      </a:r>
                      <a:endParaRPr lang="sr-Latn-C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sr-Cyrl-C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Стратегијско знање</a:t>
                      </a:r>
                      <a:endParaRPr lang="sr-Latn-C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sr-Cyrl-C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Знање о когнитивним задацима које укључује одговарајуће контекстуално и когнитивно знање</a:t>
                      </a:r>
                      <a:endParaRPr lang="sr-Latn-C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sr-Cyrl-C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Знање о себи</a:t>
                      </a:r>
                      <a:endParaRPr lang="sr-Latn-C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sr-Latn-C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Литература</a:t>
            </a:r>
            <a:endParaRPr lang="sr-Latn-C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/>
              <a:t>Anderson, L, W, Kratwohl, D, R (Eds.) (2001): </a:t>
            </a:r>
            <a:r>
              <a:rPr lang="sr-Latn-CS" i="1" dirty="0"/>
              <a:t>A taxonomy for learning, teaching and assessing: A revision of Bloom’s taxonomy of educational objectives. </a:t>
            </a:r>
            <a:r>
              <a:rPr lang="sr-Latn-CS" dirty="0"/>
              <a:t>New York: </a:t>
            </a:r>
            <a:r>
              <a:rPr lang="sr-Latn-CS" dirty="0" smtClean="0"/>
              <a:t>Longman</a:t>
            </a:r>
            <a:endParaRPr lang="sr-Cyrl-CS" dirty="0" smtClean="0"/>
          </a:p>
          <a:p>
            <a:r>
              <a:rPr lang="sr-Cyrl-CS" i="1" dirty="0" smtClean="0"/>
              <a:t>Правилник о оцењивању ученика у основном образовању и васпитању </a:t>
            </a:r>
            <a:r>
              <a:rPr lang="sr-Cyrl-CS" dirty="0" smtClean="0"/>
              <a:t>(2011), Београд: Министарство просвете</a:t>
            </a:r>
            <a:endParaRPr lang="sr-Latn-CS" i="1" smtClean="0"/>
          </a:p>
          <a:p>
            <a:r>
              <a:rPr lang="sr-Cyrl-CS" smtClean="0"/>
              <a:t>Хавелка</a:t>
            </a:r>
            <a:r>
              <a:rPr lang="sr-Cyrl-CS" dirty="0" smtClean="0"/>
              <a:t>, Н, Хебиб, Е, Бауцал, А. (2003): </a:t>
            </a:r>
            <a:r>
              <a:rPr lang="sr-Cyrl-CS" i="1" dirty="0" smtClean="0"/>
              <a:t>Оцењивање за развој ученика, </a:t>
            </a:r>
            <a:r>
              <a:rPr lang="sr-Cyrl-CS" dirty="0" smtClean="0"/>
              <a:t>Београд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Појам и суштина оцењивања заснованог на стандардима</a:t>
            </a:r>
            <a:endParaRPr lang="sr-Latn-C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Cyrl-CS" dirty="0" smtClean="0"/>
              <a:t>Оцењивање ученика засновано на стандардима подразумева процењивањеиндивидуалног напредовања – праћење рада и напредовања сваког појединачног ученика на путу ка дефинисаном стандарду (укључујући и поређење са почетним или претходним стањем овладаности или развијености одређених знања, вештина, ставова и вредности).</a:t>
            </a:r>
          </a:p>
          <a:p>
            <a:r>
              <a:rPr lang="sr-Cyrl-CS" dirty="0" smtClean="0"/>
              <a:t>На основу резултата праћења рада и напредовања сцаког појединачног ученика и на основу провере остварености дефинисаних стандарда могуће је стећи увид и у ниво квалитета образовања у систему у целини – колико ученика је остварило дефинисане стандарде.</a:t>
            </a:r>
          </a:p>
          <a:p>
            <a:r>
              <a:rPr lang="sr-Cyrl-CS" dirty="0" smtClean="0"/>
              <a:t>У процесу оцењивања ученика и евалуације наставе главно питање којим се руководимо је да ли су ученици постигли оно што је планирано, предвиђено и дефинисано образовним стандардима и како даље треба радити да им се то омогући.</a:t>
            </a:r>
            <a:endParaRPr lang="sr-Latn-C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Предности оцењивања заснованог на стандардима</a:t>
            </a:r>
            <a:endParaRPr lang="sr-Latn-C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85860"/>
          <a:ext cx="8229600" cy="4840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r-Cyrl-CS" sz="2700" b="1" dirty="0" smtClean="0"/>
              <a:t/>
            </a:r>
            <a:br>
              <a:rPr lang="sr-Cyrl-CS" sz="2700" b="1" dirty="0" smtClean="0"/>
            </a:br>
            <a:r>
              <a:rPr lang="sr-Cyrl-CS" sz="2700" b="1" dirty="0" smtClean="0"/>
              <a:t>Стандарди као полазна основа за издвајање критеријума у оцењивању</a:t>
            </a:r>
            <a:r>
              <a:rPr lang="sr-Latn-CS" dirty="0" smtClean="0"/>
              <a:t/>
            </a:r>
            <a:br>
              <a:rPr lang="sr-Latn-CS" dirty="0" smtClean="0"/>
            </a:b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Cyrl-CS" dirty="0" smtClean="0"/>
              <a:t>У основи критеријумског оцењивања налазе се критеријуми или стандарди за сваку оцену. Критеријуми (стандарди) оцена описују релативно коректно и прецизно шта ученик треба да зна и какво треба да буде његово знање или које вештине треба да поседује да би добио неку оцену. </a:t>
            </a:r>
            <a:r>
              <a:rPr lang="sr-Cyrl-CS" i="1" dirty="0" smtClean="0"/>
              <a:t>Критеријумско оцењивање представља оцењивање које се заснива на утврђивању да ли је и у којој мери ученик достигао предвиђене стандарде, нез обзира на то да ли су остали ученици у одељењу успешнији или мање успешни од њега. </a:t>
            </a:r>
            <a:endParaRPr lang="sr-Cyrl-CS" dirty="0" smtClean="0"/>
          </a:p>
          <a:p>
            <a:r>
              <a:rPr lang="sr-Cyrl-CS" dirty="0"/>
              <a:t>К</a:t>
            </a:r>
            <a:r>
              <a:rPr lang="sr-Cyrl-CS" dirty="0" smtClean="0"/>
              <a:t>ада се различити наставници који раде у различитим школама придржавају истих критеријума приликом оцењивања, оцене ученика добијају стабилно значење.</a:t>
            </a:r>
            <a:endParaRPr lang="sr-Latn-C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Критеријуми оцењивања у основној школи</a:t>
            </a:r>
            <a:endParaRPr lang="sr-Latn-C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70"/>
                <a:gridCol w="6615130"/>
              </a:tblGrid>
              <a:tr h="370840">
                <a:tc>
                  <a:txBody>
                    <a:bodyPr/>
                    <a:lstStyle/>
                    <a:p>
                      <a:r>
                        <a:rPr lang="sr-Cyrl-CS" dirty="0" smtClean="0"/>
                        <a:t>Оцена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Опис критеријума</a:t>
                      </a:r>
                      <a:endParaRPr lang="sr-Latn-C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CS" dirty="0" smtClean="0"/>
                        <a:t>Одличан (5)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еник који остварује веома зна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ајан напредак у савладавању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ш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колског програма и у достизању захтева који су утвр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ђ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ени на основном и средњем нивоу посебних стандарда постигну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ћ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као и ве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ћ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ину захтева са напредног нивоа посебних стандарда постигну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ћ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односно захтева који су одре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ђ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ени индивидуалним образовним планом и прилаго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ђ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еним стандардима постигну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ћ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уз веома висок степен анга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овања.</a:t>
                      </a:r>
                      <a:endParaRPr lang="sr-Latn-C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CS" dirty="0" smtClean="0"/>
                        <a:t>Врло добар (4)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еник који остварује зна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ајан напредак у савладавању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ш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колског програма и у достизању захтева који су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утвр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ђ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ени на основном и средњем нивоу посебних стандарда постигну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ћ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као и део захтева са напредног нивоа посебних стандарда постигну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ћ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односно захтева који су одре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ђ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ени индивидуалним образовним планом и прилаго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ђ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еним стандардима постигну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ћ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уз висок степен анга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овања.</a:t>
                      </a:r>
                      <a:endParaRPr lang="sr-Latn-C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Критеријуми оцењивања у основној школи</a:t>
            </a:r>
            <a:endParaRPr lang="sr-Latn-C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5145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70"/>
                <a:gridCol w="6615130"/>
              </a:tblGrid>
              <a:tr h="400895">
                <a:tc>
                  <a:txBody>
                    <a:bodyPr/>
                    <a:lstStyle/>
                    <a:p>
                      <a:r>
                        <a:rPr lang="sr-Cyrl-CS" dirty="0" smtClean="0"/>
                        <a:t>Оцена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Опис критеријума</a:t>
                      </a:r>
                      <a:endParaRPr lang="sr-Latn-CS" dirty="0"/>
                    </a:p>
                  </a:txBody>
                  <a:tcPr/>
                </a:tc>
              </a:tr>
              <a:tr h="1878167">
                <a:tc>
                  <a:txBody>
                    <a:bodyPr/>
                    <a:lstStyle/>
                    <a:p>
                      <a:r>
                        <a:rPr lang="sr-Cyrl-CS" dirty="0" smtClean="0"/>
                        <a:t>Добар (3)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еник који остварује напредак у савладавању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ш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колског програма и у достизању захтева који су утвр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ђ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ени на основном и ве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ћ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део на средњем нивоу посебних стандарда постигну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ћ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односно захтева који су одре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ђ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ени индивидуалним образовним планом и прилаго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ђ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еним стандардима постигну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ћ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уз анга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овање у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еника и помо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ћ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наставника.</a:t>
                      </a:r>
                      <a:endParaRPr lang="sr-Latn-CS" dirty="0"/>
                    </a:p>
                  </a:txBody>
                  <a:tcPr/>
                </a:tc>
              </a:tr>
              <a:tr h="1878167">
                <a:tc>
                  <a:txBody>
                    <a:bodyPr/>
                    <a:lstStyle/>
                    <a:p>
                      <a:r>
                        <a:rPr lang="sr-Cyrl-CS" dirty="0" smtClean="0"/>
                        <a:t>Довољан (2)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еник који остварује минималан напредак у савладавању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ш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колског програма и у достизању захтева који су утвр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ђ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ени у ве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ћ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ем делу основног нивоа постигну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ћ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односно захтева који су одре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ђ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ени индивидуалним образовним планом и прилаго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ђ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еним стандардима постигну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ћ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уз зна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ајну помо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ћ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наставника и анга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ж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овање у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еника.</a:t>
                      </a:r>
                      <a:endParaRPr lang="sr-Latn-CS" dirty="0"/>
                    </a:p>
                  </a:txBody>
                  <a:tcPr/>
                </a:tc>
              </a:tr>
              <a:tr h="988509">
                <a:tc>
                  <a:txBody>
                    <a:bodyPr/>
                    <a:lstStyle/>
                    <a:p>
                      <a:r>
                        <a:rPr lang="sr-Cyrl-CS" dirty="0" smtClean="0"/>
                        <a:t>Недовољан (1)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еник који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ни уз помо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ћ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наставника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остварује минималан напредак у савладавању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ш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колског програма и у достизању захтева који су утвр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ђ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ени на основном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нивоу постигну</a:t>
                      </a:r>
                      <a:r>
                        <a:rPr lang="sr-Cyrl-C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ћ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а.</a:t>
                      </a:r>
                      <a:endParaRPr lang="sr-Latn-C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r-Cyrl-CS" sz="2700" b="1" dirty="0" smtClean="0"/>
              <a:t/>
            </a:r>
            <a:br>
              <a:rPr lang="sr-Cyrl-CS" sz="2700" b="1" dirty="0" smtClean="0"/>
            </a:br>
            <a:r>
              <a:rPr lang="sr-Cyrl-CS" sz="2700" b="1" dirty="0" smtClean="0"/>
              <a:t>Стандарди као пут ка индивидуализацији наставног рада и оцењивања ученика</a:t>
            </a:r>
            <a:r>
              <a:rPr lang="sr-Latn-CS" dirty="0" smtClean="0"/>
              <a:t/>
            </a:r>
            <a:br>
              <a:rPr lang="sr-Latn-CS" dirty="0" smtClean="0"/>
            </a:b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CS" dirty="0" smtClean="0"/>
              <a:t>Пратити рад и развој ученика у односу на дефинисане стандарде значи узимати у обзир претходно знање и искуство ученика, уважавати индивидуалне разлике у темпу учења и рада. Уколико желимо да сви ученици развију знања, вештине, ставове и вредности одређене кроз дефинисане стандарде, читав наставни процес треба засновати на принципу индивидуализације, а у процесу оцењивања пратити како се ученик креће ка оставривању утврђеног стандарда.</a:t>
            </a:r>
            <a:endParaRPr lang="sr-Latn-C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r-Cyrl-CS" sz="2700" b="1" dirty="0" smtClean="0"/>
              <a:t/>
            </a:r>
            <a:br>
              <a:rPr lang="sr-Cyrl-CS" sz="2700" b="1" dirty="0" smtClean="0"/>
            </a:br>
            <a:r>
              <a:rPr lang="sr-Cyrl-CS" sz="2700" b="1" dirty="0" smtClean="0"/>
              <a:t>Стандарди као основа праћења ученика и разумевање идеје о развојним потребама ученика</a:t>
            </a:r>
            <a:r>
              <a:rPr lang="sr-Latn-CS" dirty="0" smtClean="0"/>
              <a:t/>
            </a:r>
            <a:br>
              <a:rPr lang="sr-Latn-CS" dirty="0" smtClean="0"/>
            </a:br>
            <a:endParaRPr lang="sr-Latn-C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Формативно и сумативно оцењивање</a:t>
            </a:r>
            <a:endParaRPr lang="sr-Latn-C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5908"/>
                <a:gridCol w="3214710"/>
                <a:gridCol w="3328982"/>
              </a:tblGrid>
              <a:tr h="370840">
                <a:tc>
                  <a:txBody>
                    <a:bodyPr/>
                    <a:lstStyle/>
                    <a:p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Формативно оцењивање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Сумативно оцењивање</a:t>
                      </a:r>
                      <a:endParaRPr lang="sr-Latn-C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CS" dirty="0" smtClean="0"/>
                        <a:t>Усмерење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Вредновање исхода процеса учења.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dirty="0" smtClean="0"/>
                        <a:t>Вредновање исхода процеса учења.</a:t>
                      </a:r>
                      <a:endParaRPr lang="sr-Latn-C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CS" dirty="0" smtClean="0"/>
                        <a:t>Период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Континуирано у току процеса учења, у свим фазама наставног</a:t>
                      </a:r>
                      <a:r>
                        <a:rPr lang="sr-Cyrl-CS" baseline="0" dirty="0" smtClean="0"/>
                        <a:t> процеса.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На карају одређене програмске фазе која је јасно програмски и временски одређена.</a:t>
                      </a:r>
                      <a:endParaRPr lang="sr-Latn-C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CS" dirty="0" smtClean="0"/>
                        <a:t>Циљ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Вредновање исхода претходног учења је средство за обликовање, усмеравање и вођење даљег процеса учења. Одговара на питања: “Шта је ученик постигао?” и “”Шта и како ученик треба да учи даље?”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Вредновање исхода остварених у одређеном периоду учења. Одговара</a:t>
                      </a:r>
                      <a:r>
                        <a:rPr lang="sr-Cyrl-CS" baseline="0" dirty="0" smtClean="0"/>
                        <a:t> на питања: “Колико је ученик научио у одређеном наставном периоду?” и “У којој мери је овладао садржајима и исходима који су утврђени школским програмом?”</a:t>
                      </a:r>
                      <a:endParaRPr lang="sr-Latn-C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1562</Words>
  <Application>Microsoft Office PowerPoint</Application>
  <PresentationFormat>On-screen Show (4:3)</PresentationFormat>
  <Paragraphs>109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Оцењивање засновано на стандардима</vt:lpstr>
      <vt:lpstr>Појам и суштина оцењивања заснованог на стандардима</vt:lpstr>
      <vt:lpstr>Предности оцењивања заснованог на стандардима</vt:lpstr>
      <vt:lpstr> Стандарди као полазна основа за издвајање критеријума у оцењивању </vt:lpstr>
      <vt:lpstr>Критеријуми оцењивања у основној школи</vt:lpstr>
      <vt:lpstr>Критеријуми оцењивања у основној школи</vt:lpstr>
      <vt:lpstr> Стандарди као пут ка индивидуализацији наставног рада и оцењивања ученика </vt:lpstr>
      <vt:lpstr> Стандарди као основа праћења ученика и разумевање идеје о развојним потребама ученика </vt:lpstr>
      <vt:lpstr>Формативно и сумативно оцењивање</vt:lpstr>
      <vt:lpstr>Формативно оцењивање</vt:lpstr>
      <vt:lpstr>Сумативно оцењивање</vt:lpstr>
      <vt:lpstr>Функције сумативних оцена</vt:lpstr>
      <vt:lpstr>Повезаност формативних и сумативних оцена</vt:lpstr>
      <vt:lpstr>На основу  дефинисаних образовних исхода/резултата учења разрађују се задаци којима се испитује остваривање образовних резултата. Одговара се на питања:</vt:lpstr>
      <vt:lpstr>Матрица постигнућа</vt:lpstr>
      <vt:lpstr>Димензије знања: главни типови и подтипови знања (Anderson, Krathwohl, 2001)</vt:lpstr>
      <vt:lpstr>Димензије знања: главни типови и подтипови знања (Anderson, Krathwohl, 2001)</vt:lpstr>
      <vt:lpstr>Литература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Оцењивање засновано на стандардима</dc:title>
  <dc:creator>eMachines</dc:creator>
  <cp:lastModifiedBy>eMachines</cp:lastModifiedBy>
  <cp:revision>27</cp:revision>
  <dcterms:created xsi:type="dcterms:W3CDTF">2015-01-17T12:29:13Z</dcterms:created>
  <dcterms:modified xsi:type="dcterms:W3CDTF">2015-02-02T18:47:46Z</dcterms:modified>
</cp:coreProperties>
</file>